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74" r:id="rId11"/>
    <p:sldId id="263" r:id="rId12"/>
    <p:sldId id="264" r:id="rId13"/>
    <p:sldId id="273" r:id="rId14"/>
    <p:sldId id="266" r:id="rId15"/>
    <p:sldId id="265" r:id="rId16"/>
    <p:sldId id="267" r:id="rId17"/>
    <p:sldId id="271" r:id="rId18"/>
    <p:sldId id="268" r:id="rId19"/>
    <p:sldId id="277" r:id="rId20"/>
    <p:sldId id="269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4" autoAdjust="0"/>
    <p:restoredTop sz="94619" autoAdjust="0"/>
  </p:normalViewPr>
  <p:slideViewPr>
    <p:cSldViewPr snapToGrid="0">
      <p:cViewPr varScale="1">
        <p:scale>
          <a:sx n="93" d="100"/>
          <a:sy n="93" d="100"/>
        </p:scale>
        <p:origin x="8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2/27/2021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197" y="-3335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</a:rPr>
              <a:t>Basic</a:t>
            </a:r>
            <a:r>
              <a:rPr lang="en-US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</a:rPr>
              <a:t> </a:t>
            </a:r>
            <a:r>
              <a:rPr lang="en-IN" sz="360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+mn-lt"/>
              </a:rPr>
              <a:t>Intensity transformations </a:t>
            </a:r>
            <a:br>
              <a:rPr lang="en-IN" sz="1050" b="0" dirty="0">
                <a:effectLst/>
                <a:latin typeface="+mn-lt"/>
              </a:rPr>
            </a:br>
            <a:br>
              <a:rPr lang="en-IN" sz="1050" dirty="0">
                <a:latin typeface="+mn-lt"/>
              </a:rPr>
            </a:br>
            <a:endParaRPr lang="en-US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9736" y="3509995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92D050"/>
                </a:solidFill>
              </a:rPr>
              <a:t>Log , Power law , Power law (Gamma)Transformations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5C1D5-867B-4A2A-BA21-3D43B78F1A6F}"/>
              </a:ext>
            </a:extLst>
          </p:cNvPr>
          <p:cNvSpPr txBox="1"/>
          <p:nvPr/>
        </p:nvSpPr>
        <p:spPr>
          <a:xfrm>
            <a:off x="6819580" y="4236223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By-Neha Dattatray Dawale</a:t>
            </a:r>
          </a:p>
          <a:p>
            <a:r>
              <a:rPr lang="en-IN" dirty="0">
                <a:solidFill>
                  <a:srgbClr val="FFFF00"/>
                </a:solidFill>
              </a:rPr>
              <a:t>                 Roll No-6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1677D-F702-46B5-BE5C-4FB2AA7C7D88}"/>
              </a:ext>
            </a:extLst>
          </p:cNvPr>
          <p:cNvSpPr txBox="1"/>
          <p:nvPr/>
        </p:nvSpPr>
        <p:spPr>
          <a:xfrm>
            <a:off x="949568" y="738554"/>
            <a:ext cx="7965831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Image negative-:</a:t>
            </a:r>
          </a:p>
          <a:p>
            <a:endParaRPr lang="en-IN" b="1" dirty="0">
              <a:solidFill>
                <a:schemeClr val="accent2"/>
              </a:solidFill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negative of an image with intensity levels in the range is obtained by using the negative transformation which is given by the expression-</a:t>
            </a: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s = L - 1 – r</a:t>
            </a: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Reversing the intensity levels of an image in this manner produces the equivalent of a photographic negative.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DB29F-EE1A-4A21-8206-47AF1C923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73" t="31923" r="42452" b="29231"/>
          <a:stretch/>
        </p:blipFill>
        <p:spPr>
          <a:xfrm>
            <a:off x="4217298" y="3743701"/>
            <a:ext cx="5240215" cy="266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9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933E8E-830D-4E71-9B58-458654D8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52" y="1600201"/>
            <a:ext cx="2925640" cy="2725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037619-2758-464A-BB79-2D1A36E0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92" y="1604886"/>
            <a:ext cx="2925640" cy="27259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2B2662-2319-4045-AF86-4AF4DA9EC5EF}"/>
              </a:ext>
            </a:extLst>
          </p:cNvPr>
          <p:cNvSpPr txBox="1"/>
          <p:nvPr/>
        </p:nvSpPr>
        <p:spPr>
          <a:xfrm>
            <a:off x="424229" y="413238"/>
            <a:ext cx="11202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negative of an image with intensity levels in the range[0,L-1] is obtained by using the negative transformation: s=L-1-r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538DA-6480-4D41-A102-1EDA6C408737}"/>
              </a:ext>
            </a:extLst>
          </p:cNvPr>
          <p:cNvSpPr txBox="1"/>
          <p:nvPr/>
        </p:nvSpPr>
        <p:spPr>
          <a:xfrm>
            <a:off x="699248" y="123086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C336-CAF7-477D-8874-BB5208854AFA}"/>
              </a:ext>
            </a:extLst>
          </p:cNvPr>
          <p:cNvSpPr txBox="1"/>
          <p:nvPr/>
        </p:nvSpPr>
        <p:spPr>
          <a:xfrm>
            <a:off x="5705002" y="1077671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</a:rPr>
              <a:t>Image( r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0FC609-1E04-4219-9A05-1AE06F38C0FD}"/>
              </a:ext>
            </a:extLst>
          </p:cNvPr>
          <p:cNvSpPr txBox="1"/>
          <p:nvPr/>
        </p:nvSpPr>
        <p:spPr>
          <a:xfrm>
            <a:off x="8315409" y="956212"/>
            <a:ext cx="3653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</a:rPr>
              <a:t>Image(s)after applying T(negative)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F7F32-0476-4218-82D1-12BD76EA8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99" t="11026" r="-1224" b="-257"/>
          <a:stretch/>
        </p:blipFill>
        <p:spPr>
          <a:xfrm>
            <a:off x="424230" y="1600201"/>
            <a:ext cx="4847492" cy="4818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6ADB49-268B-400B-8B3B-DCEF43E5036E}"/>
              </a:ext>
            </a:extLst>
          </p:cNvPr>
          <p:cNvSpPr txBox="1"/>
          <p:nvPr/>
        </p:nvSpPr>
        <p:spPr>
          <a:xfrm>
            <a:off x="5389685" y="4756638"/>
            <a:ext cx="6378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Application-: </a:t>
            </a:r>
          </a:p>
          <a:p>
            <a:r>
              <a:rPr lang="en-IN" dirty="0"/>
              <a:t>image negative are used mainly in medical images and to produce slides of screen.it also used for enhancing white or black </a:t>
            </a:r>
            <a:r>
              <a:rPr lang="en-IN" dirty="0" err="1"/>
              <a:t>gray</a:t>
            </a:r>
            <a:r>
              <a:rPr lang="en-IN" dirty="0"/>
              <a:t> details embedded in dark region.</a:t>
            </a:r>
          </a:p>
        </p:txBody>
      </p:sp>
    </p:spTree>
    <p:extLst>
      <p:ext uri="{BB962C8B-B14F-4D97-AF65-F5344CB8AC3E}">
        <p14:creationId xmlns:p14="http://schemas.microsoft.com/office/powerpoint/2010/main" val="1508817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733BEC-C9ED-4C6E-9562-647F591FEE25}"/>
              </a:ext>
            </a:extLst>
          </p:cNvPr>
          <p:cNvSpPr txBox="1"/>
          <p:nvPr/>
        </p:nvSpPr>
        <p:spPr>
          <a:xfrm>
            <a:off x="703384" y="1459523"/>
            <a:ext cx="4299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how to find image negative</a:t>
            </a:r>
          </a:p>
          <a:p>
            <a:r>
              <a:rPr lang="en-IN" dirty="0"/>
              <a:t>Formula: L-1-r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         L-1=Maximum pixel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         r=pixel value of an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5F071F-2A97-46B7-8487-4BADB36E8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14897"/>
              </p:ext>
            </p:extLst>
          </p:nvPr>
        </p:nvGraphicFramePr>
        <p:xfrm>
          <a:off x="439616" y="4655233"/>
          <a:ext cx="383247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7490">
                  <a:extLst>
                    <a:ext uri="{9D8B030D-6E8A-4147-A177-3AD203B41FA5}">
                      <a16:colId xmlns:a16="http://schemas.microsoft.com/office/drawing/2014/main" val="1324287137"/>
                    </a:ext>
                  </a:extLst>
                </a:gridCol>
                <a:gridCol w="1277490">
                  <a:extLst>
                    <a:ext uri="{9D8B030D-6E8A-4147-A177-3AD203B41FA5}">
                      <a16:colId xmlns:a16="http://schemas.microsoft.com/office/drawing/2014/main" val="2355095307"/>
                    </a:ext>
                  </a:extLst>
                </a:gridCol>
                <a:gridCol w="1277490">
                  <a:extLst>
                    <a:ext uri="{9D8B030D-6E8A-4147-A177-3AD203B41FA5}">
                      <a16:colId xmlns:a16="http://schemas.microsoft.com/office/drawing/2014/main" val="2739770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00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94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237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8449D5-FDFE-4E98-B284-E59B131D577E}"/>
              </a:ext>
            </a:extLst>
          </p:cNvPr>
          <p:cNvSpPr txBox="1"/>
          <p:nvPr/>
        </p:nvSpPr>
        <p:spPr>
          <a:xfrm>
            <a:off x="1320953" y="5868213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Original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FD0A1-3440-479F-8218-53D78AF79DE0}"/>
              </a:ext>
            </a:extLst>
          </p:cNvPr>
          <p:cNvSpPr txBox="1"/>
          <p:nvPr/>
        </p:nvSpPr>
        <p:spPr>
          <a:xfrm>
            <a:off x="6896100" y="620455"/>
            <a:ext cx="3525715" cy="3488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Solution:</a:t>
            </a:r>
          </a:p>
          <a:p>
            <a:endParaRPr lang="en-IN" dirty="0"/>
          </a:p>
          <a:p>
            <a:r>
              <a:rPr lang="en-IN" dirty="0"/>
              <a:t>Step 1:</a:t>
            </a:r>
          </a:p>
          <a:p>
            <a:r>
              <a:rPr lang="en-IN" dirty="0"/>
              <a:t>Find maximum number </a:t>
            </a:r>
          </a:p>
          <a:p>
            <a:r>
              <a:rPr lang="en-IN" dirty="0"/>
              <a:t>Is given table 255</a:t>
            </a:r>
          </a:p>
          <a:p>
            <a:r>
              <a:rPr lang="en-IN" dirty="0"/>
              <a:t>So,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</a:t>
            </a:r>
            <a:r>
              <a:rPr lang="en-IN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8=</a:t>
            </a:r>
            <a:r>
              <a:rPr lang="en-IN" sz="2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256</a:t>
            </a:r>
          </a:p>
          <a:p>
            <a:endParaRPr lang="en-IN" sz="2800" baseline="30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2:</a:t>
            </a:r>
          </a:p>
          <a:p>
            <a:r>
              <a:rPr lang="en-IN" sz="2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S=L-1-r</a:t>
            </a:r>
          </a:p>
          <a:p>
            <a:r>
              <a:rPr lang="en-IN" sz="2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256-1-r =255-r</a:t>
            </a:r>
          </a:p>
          <a:p>
            <a:r>
              <a:rPr lang="en-IN" sz="2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3:</a:t>
            </a:r>
          </a:p>
          <a:p>
            <a:r>
              <a:rPr lang="en-IN" sz="2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pixels sub by 255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E0ED266-B53E-4F14-A75A-FDCC99FF8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21656"/>
              </p:ext>
            </p:extLst>
          </p:nvPr>
        </p:nvGraphicFramePr>
        <p:xfrm>
          <a:off x="6203019" y="4685712"/>
          <a:ext cx="442688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627">
                  <a:extLst>
                    <a:ext uri="{9D8B030D-6E8A-4147-A177-3AD203B41FA5}">
                      <a16:colId xmlns:a16="http://schemas.microsoft.com/office/drawing/2014/main" val="3094994917"/>
                    </a:ext>
                  </a:extLst>
                </a:gridCol>
                <a:gridCol w="1475627">
                  <a:extLst>
                    <a:ext uri="{9D8B030D-6E8A-4147-A177-3AD203B41FA5}">
                      <a16:colId xmlns:a16="http://schemas.microsoft.com/office/drawing/2014/main" val="2146784664"/>
                    </a:ext>
                  </a:extLst>
                </a:gridCol>
                <a:gridCol w="1475627">
                  <a:extLst>
                    <a:ext uri="{9D8B030D-6E8A-4147-A177-3AD203B41FA5}">
                      <a16:colId xmlns:a16="http://schemas.microsoft.com/office/drawing/2014/main" val="567823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0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27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6970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742889-3C54-4DB8-B059-00F2FB0D77F5}"/>
              </a:ext>
            </a:extLst>
          </p:cNvPr>
          <p:cNvSpPr txBox="1"/>
          <p:nvPr/>
        </p:nvSpPr>
        <p:spPr>
          <a:xfrm>
            <a:off x="969260" y="620455"/>
            <a:ext cx="3962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Image negative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F8857-B808-43DD-AB8C-B2F4CA06A214}"/>
              </a:ext>
            </a:extLst>
          </p:cNvPr>
          <p:cNvSpPr txBox="1"/>
          <p:nvPr/>
        </p:nvSpPr>
        <p:spPr>
          <a:xfrm>
            <a:off x="1468315" y="4108589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</a:rPr>
              <a:t>Image (r)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564210-9437-42FE-8A47-3B17F4015773}"/>
              </a:ext>
            </a:extLst>
          </p:cNvPr>
          <p:cNvSpPr txBox="1"/>
          <p:nvPr/>
        </p:nvSpPr>
        <p:spPr>
          <a:xfrm>
            <a:off x="6726115" y="4108589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</a:rPr>
              <a:t>Image (s)</a:t>
            </a:r>
          </a:p>
        </p:txBody>
      </p:sp>
    </p:spTree>
    <p:extLst>
      <p:ext uri="{BB962C8B-B14F-4D97-AF65-F5344CB8AC3E}">
        <p14:creationId xmlns:p14="http://schemas.microsoft.com/office/powerpoint/2010/main" val="569947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37248E-8194-49F7-875B-07FBEBDB003A}"/>
              </a:ext>
            </a:extLst>
          </p:cNvPr>
          <p:cNvSpPr txBox="1"/>
          <p:nvPr/>
        </p:nvSpPr>
        <p:spPr>
          <a:xfrm>
            <a:off x="518746" y="575827"/>
            <a:ext cx="6260123" cy="238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400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Log Transformations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The general form of the log transformation is- </a:t>
            </a: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s = c log(1 + r)</a:t>
            </a: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where c is a constant, and it is assumed that r≥0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b="0" dirty="0">
              <a:effectLst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ECE676-DD11-4C54-8D5C-02B02751C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08" y="3146768"/>
            <a:ext cx="4662854" cy="23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E976F8-22BE-4737-AD5C-CEFF0A5ED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55" t="26282" r="47283" b="16282"/>
          <a:stretch/>
        </p:blipFill>
        <p:spPr>
          <a:xfrm>
            <a:off x="7290645" y="637742"/>
            <a:ext cx="4291755" cy="2256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A0420-295E-4571-894F-93B60ADADB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10" t="29999" r="43269" b="23847"/>
          <a:stretch/>
        </p:blipFill>
        <p:spPr>
          <a:xfrm>
            <a:off x="7232979" y="3429000"/>
            <a:ext cx="4217853" cy="20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449D6-36DA-4612-AC2C-90E59750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302" y="828675"/>
            <a:ext cx="2741002" cy="3112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302EC1-632E-469B-AD15-FF935D6C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304" y="828675"/>
            <a:ext cx="2963009" cy="3112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9409C-6C4F-44E8-A4C2-8635967E5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99" t="10130" r="1"/>
          <a:stretch/>
        </p:blipFill>
        <p:spPr>
          <a:xfrm>
            <a:off x="413238" y="828675"/>
            <a:ext cx="5490064" cy="55171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B4FCB9-8D9B-4889-8C65-4F53D2132DBF}"/>
              </a:ext>
            </a:extLst>
          </p:cNvPr>
          <p:cNvSpPr txBox="1"/>
          <p:nvPr/>
        </p:nvSpPr>
        <p:spPr>
          <a:xfrm>
            <a:off x="6288700" y="4457700"/>
            <a:ext cx="4974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Application-: </a:t>
            </a:r>
          </a:p>
          <a:p>
            <a:r>
              <a:rPr lang="en-IN" dirty="0"/>
              <a:t>the log transformation has been widely used in biomedical research to deal with the skewed data.</a:t>
            </a:r>
          </a:p>
        </p:txBody>
      </p:sp>
    </p:spTree>
    <p:extLst>
      <p:ext uri="{BB962C8B-B14F-4D97-AF65-F5344CB8AC3E}">
        <p14:creationId xmlns:p14="http://schemas.microsoft.com/office/powerpoint/2010/main" val="117716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47BFE-971E-498D-BA32-9EFD1102B9D7}"/>
              </a:ext>
            </a:extLst>
          </p:cNvPr>
          <p:cNvSpPr txBox="1"/>
          <p:nvPr/>
        </p:nvSpPr>
        <p:spPr>
          <a:xfrm>
            <a:off x="569302" y="795830"/>
            <a:ext cx="6097464" cy="573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Power-law(Gamma) transformations have the basic form-</a:t>
            </a:r>
            <a:endParaRPr lang="en-US" sz="2400" b="1" i="0" u="none" strike="noStrike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 =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cr</a:t>
            </a:r>
            <a:r>
              <a:rPr lang="en-US" sz="1800" b="0" i="0" u="none" strike="noStrike" baseline="300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γ</a:t>
            </a:r>
            <a:endParaRPr lang="en-US" b="0" dirty="0">
              <a:effectLst/>
              <a:latin typeface="Century Gothic" panose="020B0502020202020204" pitchFamily="34" charset="0"/>
            </a:endParaRP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where c and γ are positive constants.</a:t>
            </a: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r&gt;1=nth power</a:t>
            </a: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&lt;1=nth root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Power-law curves with fractional values of γ map a narrow range of dark input values into a wider range of output values, with the opposite being true for higher values of input levels.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curves generated with values of γ &gt;1 have exactly the opposite effect as those generated with values of γ &lt;1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It reduces to the identity transformation when c= γ=1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457F6B-D50C-4F4F-AAEA-43D919E52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063" y="1059599"/>
            <a:ext cx="4113045" cy="33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62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151BF13-D5D7-46AF-95DE-37652ECBA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065" t="16116" r="75804" b="49999"/>
          <a:stretch/>
        </p:blipFill>
        <p:spPr>
          <a:xfrm>
            <a:off x="1246817" y="1014924"/>
            <a:ext cx="7234038" cy="2336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834B22-AEE1-4517-8390-AAE77688A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5" t="33352" r="40848" b="42145"/>
          <a:stretch/>
        </p:blipFill>
        <p:spPr>
          <a:xfrm>
            <a:off x="444842" y="1066460"/>
            <a:ext cx="4744995" cy="2554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E72BA5-35E8-4A4E-8C2D-811D3E86C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98" t="27147" r="40067" b="34295"/>
          <a:stretch/>
        </p:blipFill>
        <p:spPr>
          <a:xfrm>
            <a:off x="6203091" y="3476027"/>
            <a:ext cx="3723504" cy="26443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E0CC57-8EBC-41CB-BEB1-0C72E3D3DEA1}"/>
              </a:ext>
            </a:extLst>
          </p:cNvPr>
          <p:cNvSpPr txBox="1"/>
          <p:nvPr/>
        </p:nvSpPr>
        <p:spPr>
          <a:xfrm>
            <a:off x="825156" y="420130"/>
            <a:ext cx="174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example-: </a:t>
            </a:r>
            <a:r>
              <a:rPr lang="en-IN" dirty="0">
                <a:solidFill>
                  <a:schemeClr val="accent2"/>
                </a:solidFill>
              </a:rPr>
              <a:t>nth power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8AB2D9-3BE7-489F-9D52-F468D6D7110B}"/>
              </a:ext>
            </a:extLst>
          </p:cNvPr>
          <p:cNvCxnSpPr>
            <a:cxnSpLocks/>
          </p:cNvCxnSpPr>
          <p:nvPr/>
        </p:nvCxnSpPr>
        <p:spPr>
          <a:xfrm flipV="1">
            <a:off x="1964723" y="2986907"/>
            <a:ext cx="123570" cy="103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CE8B4A5-3674-4AE2-B39B-F6A3B656B9A0}"/>
              </a:ext>
            </a:extLst>
          </p:cNvPr>
          <p:cNvSpPr txBox="1"/>
          <p:nvPr/>
        </p:nvSpPr>
        <p:spPr>
          <a:xfrm>
            <a:off x="1779374" y="394523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Less pixel values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C6ACE9-F6B0-4109-9039-687360F7B4F9}"/>
              </a:ext>
            </a:extLst>
          </p:cNvPr>
          <p:cNvCxnSpPr>
            <a:cxnSpLocks/>
          </p:cNvCxnSpPr>
          <p:nvPr/>
        </p:nvCxnSpPr>
        <p:spPr>
          <a:xfrm flipV="1">
            <a:off x="1120423" y="2687640"/>
            <a:ext cx="576648" cy="119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40DB45-207D-471E-8EE2-01A049275446}"/>
              </a:ext>
            </a:extLst>
          </p:cNvPr>
          <p:cNvSpPr txBox="1"/>
          <p:nvPr/>
        </p:nvSpPr>
        <p:spPr>
          <a:xfrm>
            <a:off x="373327" y="4151870"/>
            <a:ext cx="136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 pixel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0C5AEF-7AAA-43A1-B9F8-A1C8753F592B}"/>
              </a:ext>
            </a:extLst>
          </p:cNvPr>
          <p:cNvCxnSpPr>
            <a:cxnSpLocks/>
          </p:cNvCxnSpPr>
          <p:nvPr/>
        </p:nvCxnSpPr>
        <p:spPr>
          <a:xfrm flipH="1" flipV="1">
            <a:off x="7356389" y="5684110"/>
            <a:ext cx="2973860" cy="43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7B3E37C-2FD7-4229-901B-1D6EA2EB4EEF}"/>
              </a:ext>
            </a:extLst>
          </p:cNvPr>
          <p:cNvSpPr txBox="1"/>
          <p:nvPr/>
        </p:nvSpPr>
        <p:spPr>
          <a:xfrm>
            <a:off x="10090221" y="5815914"/>
            <a:ext cx="160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 pixel values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AC70BD-A51F-425E-929B-327BE01C477B}"/>
              </a:ext>
            </a:extLst>
          </p:cNvPr>
          <p:cNvCxnSpPr/>
          <p:nvPr/>
        </p:nvCxnSpPr>
        <p:spPr>
          <a:xfrm flipV="1">
            <a:off x="5041557" y="5461686"/>
            <a:ext cx="1713470" cy="35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2EEB434-AE20-42FE-A6A5-64CEF813BE46}"/>
              </a:ext>
            </a:extLst>
          </p:cNvPr>
          <p:cNvSpPr txBox="1"/>
          <p:nvPr/>
        </p:nvSpPr>
        <p:spPr>
          <a:xfrm>
            <a:off x="4195815" y="575928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Low pixel values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1DFAB6-9105-46DA-87FE-EB81088B67D4}"/>
              </a:ext>
            </a:extLst>
          </p:cNvPr>
          <p:cNvSpPr txBox="1"/>
          <p:nvPr/>
        </p:nvSpPr>
        <p:spPr>
          <a:xfrm>
            <a:off x="9078097" y="3060524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</a:rPr>
              <a:t>Nth root example</a:t>
            </a:r>
          </a:p>
        </p:txBody>
      </p:sp>
    </p:spTree>
    <p:extLst>
      <p:ext uri="{BB962C8B-B14F-4D97-AF65-F5344CB8AC3E}">
        <p14:creationId xmlns:p14="http://schemas.microsoft.com/office/powerpoint/2010/main" val="42481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24874A-E379-4410-A408-8D7260325D4E}"/>
              </a:ext>
            </a:extLst>
          </p:cNvPr>
          <p:cNvSpPr txBox="1"/>
          <p:nvPr/>
        </p:nvSpPr>
        <p:spPr>
          <a:xfrm>
            <a:off x="1633170" y="1270929"/>
            <a:ext cx="9005521" cy="3652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A variety of devices used for image capture, printing, and display respond according to a power law.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By convention, the exponent in the power-law equation is referred to as gamma,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The process used to correct these power-law response phenomena is called gamma correction.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For example, cathode ray tube (CRT) devices have an intensity-to-voltage response that is a power function, with exponents varying from approximately 1.8 to 2.5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With reference to the curve for γ=2.5, we see that such display systems would tend to produce images that are darker than intended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DC5C2-7978-414E-955A-FAE27757E98D}"/>
              </a:ext>
            </a:extLst>
          </p:cNvPr>
          <p:cNvSpPr txBox="1"/>
          <p:nvPr/>
        </p:nvSpPr>
        <p:spPr>
          <a:xfrm>
            <a:off x="1633170" y="650631"/>
            <a:ext cx="6307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Power-law(Gamma) transformations have the basic form-</a:t>
            </a:r>
            <a:endParaRPr lang="en-US" sz="2000" b="1" i="0" u="none" strike="noStrike" dirty="0"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41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880B44-76C7-41E1-81E8-78C1EC46C446}"/>
              </a:ext>
            </a:extLst>
          </p:cNvPr>
          <p:cNvSpPr txBox="1"/>
          <p:nvPr/>
        </p:nvSpPr>
        <p:spPr>
          <a:xfrm>
            <a:off x="3048733" y="324433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>
                <a:effectLst/>
              </a:rPr>
              <a:t> 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C8747-00CD-497A-B183-DD963AE3CF78}"/>
              </a:ext>
            </a:extLst>
          </p:cNvPr>
          <p:cNvSpPr txBox="1"/>
          <p:nvPr/>
        </p:nvSpPr>
        <p:spPr>
          <a:xfrm>
            <a:off x="2277208" y="3244333"/>
            <a:ext cx="6868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   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8A5E79-2628-4BB4-8C9C-A0F854AB0332}"/>
              </a:ext>
            </a:extLst>
          </p:cNvPr>
          <p:cNvSpPr txBox="1"/>
          <p:nvPr/>
        </p:nvSpPr>
        <p:spPr>
          <a:xfrm>
            <a:off x="3048733" y="324433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28351-0147-451B-801B-7CBCDAD8263A}"/>
              </a:ext>
            </a:extLst>
          </p:cNvPr>
          <p:cNvSpPr txBox="1"/>
          <p:nvPr/>
        </p:nvSpPr>
        <p:spPr>
          <a:xfrm>
            <a:off x="820536" y="696096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 Gamma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B9C46-9155-4B38-A1DA-CEDE031D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9" t="14243" r="34730" b="18849"/>
          <a:stretch/>
        </p:blipFill>
        <p:spPr>
          <a:xfrm>
            <a:off x="3797345" y="464064"/>
            <a:ext cx="5530085" cy="2971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AF0DA-644D-4D6C-A1EA-06CC08365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6" t="17057" r="31486" b="14454"/>
          <a:stretch/>
        </p:blipFill>
        <p:spPr>
          <a:xfrm>
            <a:off x="3797345" y="3523049"/>
            <a:ext cx="5530085" cy="27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692A7-F370-4469-8743-A268524D87E9}"/>
              </a:ext>
            </a:extLst>
          </p:cNvPr>
          <p:cNvSpPr txBox="1"/>
          <p:nvPr/>
        </p:nvSpPr>
        <p:spPr>
          <a:xfrm>
            <a:off x="4659923" y="2743200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Thank you……..</a:t>
            </a:r>
          </a:p>
        </p:txBody>
      </p:sp>
    </p:spTree>
    <p:extLst>
      <p:ext uri="{BB962C8B-B14F-4D97-AF65-F5344CB8AC3E}">
        <p14:creationId xmlns:p14="http://schemas.microsoft.com/office/powerpoint/2010/main" val="70691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7FB4EF-E7D3-4509-8836-CDC5FE46A87C}"/>
              </a:ext>
            </a:extLst>
          </p:cNvPr>
          <p:cNvSpPr txBox="1"/>
          <p:nvPr/>
        </p:nvSpPr>
        <p:spPr>
          <a:xfrm>
            <a:off x="763325" y="580292"/>
            <a:ext cx="9514884" cy="582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Contents</a:t>
            </a:r>
          </a:p>
          <a:p>
            <a:endParaRPr lang="en-IN" dirty="0"/>
          </a:p>
          <a:p>
            <a:r>
              <a:rPr lang="en-IN" sz="1800" dirty="0">
                <a:solidFill>
                  <a:schemeClr val="accent2"/>
                </a:solidFill>
              </a:rPr>
              <a:t>1.</a:t>
            </a:r>
            <a:r>
              <a:rPr lang="en-IN" sz="1800" b="1" dirty="0">
                <a:solidFill>
                  <a:schemeClr val="accent2"/>
                </a:solidFill>
              </a:rPr>
              <a:t>     </a:t>
            </a:r>
            <a:r>
              <a:rPr lang="en-IN" sz="1800" dirty="0">
                <a:solidFill>
                  <a:schemeClr val="accent2"/>
                </a:solidFill>
              </a:rPr>
              <a:t>Introduction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/>
              <a:t>   Spatial domain</a:t>
            </a:r>
          </a:p>
          <a:p>
            <a:pPr marL="400050" indent="-400050">
              <a:buFont typeface="+mj-lt"/>
              <a:buAutoNum type="romanLcPeriod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  frequency domain</a:t>
            </a:r>
          </a:p>
          <a:p>
            <a:endParaRPr lang="en-IN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AutoNum type="arabicPeriod" startAt="2"/>
            </a:pPr>
            <a:r>
              <a:rPr lang="en-IN" sz="1800" dirty="0">
                <a:solidFill>
                  <a:schemeClr val="accent2"/>
                </a:solidFill>
              </a:rPr>
              <a:t>Spatial domain processes</a:t>
            </a:r>
          </a:p>
          <a:p>
            <a:endParaRPr lang="en-IN" dirty="0">
              <a:solidFill>
                <a:schemeClr val="accent2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accent2"/>
                </a:solidFill>
                <a:effectLst/>
                <a:latin typeface="Century Gothic" panose="020B0502020202020204" pitchFamily="34" charset="0"/>
              </a:rPr>
              <a:t>3.   Intensity Transformation Basics Example-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Century Gothic" panose="020B0502020202020204" pitchFamily="34" charset="0"/>
              </a:rPr>
              <a:t>      Contrast stretching function,</a:t>
            </a:r>
            <a:r>
              <a:rPr lang="en-IN" sz="1800" b="0" i="0" u="none" strike="noStrike" dirty="0">
                <a:solidFill>
                  <a:schemeClr val="tx2"/>
                </a:solidFill>
                <a:effectLst/>
                <a:latin typeface="Century Gothic" panose="020B0502020202020204" pitchFamily="34" charset="0"/>
              </a:rPr>
              <a:t> Thresholding function</a:t>
            </a:r>
            <a:br>
              <a:rPr lang="en-US" dirty="0"/>
            </a:br>
            <a:endParaRPr lang="en-IN" sz="1800" dirty="0">
              <a:solidFill>
                <a:schemeClr val="accent2"/>
              </a:solidFill>
            </a:endParaRPr>
          </a:p>
          <a:p>
            <a:r>
              <a:rPr lang="en-IN" sz="1800" i="0" u="none" strike="noStrike" dirty="0">
                <a:solidFill>
                  <a:schemeClr val="accent2"/>
                </a:solidFill>
                <a:effectLst/>
                <a:latin typeface="Century Gothic" panose="020B0502020202020204" pitchFamily="34" charset="0"/>
              </a:rPr>
              <a:t>4.Image Transformations – Basics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>
                <a:latin typeface="Century Gothic" panose="020B0502020202020204" pitchFamily="34" charset="0"/>
              </a:rPr>
              <a:t> </a:t>
            </a:r>
            <a:r>
              <a:rPr lang="en-IN" sz="1800" dirty="0">
                <a:latin typeface="Century Gothic" panose="020B0502020202020204" pitchFamily="34" charset="0"/>
              </a:rPr>
              <a:t>Spatial filtering</a:t>
            </a:r>
          </a:p>
          <a:p>
            <a:pPr marL="400050" indent="-400050">
              <a:buFont typeface="+mj-lt"/>
              <a:buAutoNum type="romanLcPeriod"/>
            </a:pPr>
            <a:r>
              <a:rPr lang="en-IN" sz="1800" dirty="0"/>
              <a:t>Point processing</a:t>
            </a:r>
          </a:p>
          <a:p>
            <a:endParaRPr lang="en-IN" sz="1800" b="1" i="0" u="none" strike="noStrike" dirty="0">
              <a:solidFill>
                <a:schemeClr val="accent2"/>
              </a:solidFill>
              <a:effectLst/>
              <a:latin typeface="Calibri" panose="020F0502020204030204" pitchFamily="34" charset="0"/>
            </a:endParaRPr>
          </a:p>
          <a:p>
            <a:r>
              <a:rPr lang="en-IN" dirty="0">
                <a:solidFill>
                  <a:schemeClr val="accent2"/>
                </a:solidFill>
              </a:rPr>
              <a:t>5.</a:t>
            </a:r>
            <a:r>
              <a:rPr lang="en-IN" sz="1800" dirty="0"/>
              <a:t> </a:t>
            </a:r>
            <a:r>
              <a:rPr lang="en-IN" sz="1800" dirty="0">
                <a:solidFill>
                  <a:schemeClr val="accent2"/>
                </a:solidFill>
              </a:rPr>
              <a:t>Some Basic intensity transformation functions</a:t>
            </a:r>
          </a:p>
          <a:p>
            <a:pPr marL="400050" indent="-400050">
              <a:buFont typeface="+mj-lt"/>
              <a:buAutoNum type="romanUcPeriod"/>
            </a:pPr>
            <a:r>
              <a:rPr lang="en-IN" dirty="0"/>
              <a:t>Liner(negative and identity transformations)(practical)</a:t>
            </a:r>
          </a:p>
          <a:p>
            <a:pPr marL="400050" indent="-400050">
              <a:buFont typeface="+mj-lt"/>
              <a:buAutoNum type="romanUcPeriod"/>
            </a:pPr>
            <a:r>
              <a:rPr lang="en-IN" dirty="0"/>
              <a:t> Logarithmic(log and inverse-log transformations)</a:t>
            </a:r>
          </a:p>
          <a:p>
            <a:pPr marL="400050" indent="-400050">
              <a:buFont typeface="+mj-lt"/>
              <a:buAutoNum type="romanUcPeriod"/>
            </a:pPr>
            <a:r>
              <a:rPr lang="en-IN" dirty="0"/>
              <a:t> Power-law(nth power and nth root transformations)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159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08B2D3-E311-4CAB-A609-BD82DBC31330}"/>
              </a:ext>
            </a:extLst>
          </p:cNvPr>
          <p:cNvSpPr txBox="1"/>
          <p:nvPr/>
        </p:nvSpPr>
        <p:spPr>
          <a:xfrm>
            <a:off x="1102939" y="1767713"/>
            <a:ext cx="97005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Image Enhancement is the process of manipulating an image so that the result is more suitable than the original for a specific application.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Image Enhancement can be done in:</a:t>
            </a:r>
          </a:p>
          <a:p>
            <a:endParaRPr lang="en-IN" dirty="0"/>
          </a:p>
          <a:p>
            <a:r>
              <a:rPr lang="en-IN" dirty="0"/>
              <a:t> </a:t>
            </a:r>
            <a:r>
              <a:rPr lang="en-IN" dirty="0">
                <a:solidFill>
                  <a:schemeClr val="accent2"/>
                </a:solidFill>
              </a:rPr>
              <a:t> I) Spatial domain-: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spatial domain techniques operate directly on the pixels of an image.</a:t>
            </a:r>
          </a:p>
          <a:p>
            <a:r>
              <a:rPr lang="en-IN" dirty="0">
                <a:solidFill>
                  <a:schemeClr val="accent2"/>
                </a:solidFill>
              </a:rPr>
              <a:t>II)  </a:t>
            </a:r>
            <a:r>
              <a:rPr lang="en-IN" sz="1800" b="0" i="0" u="none" strike="noStrike" dirty="0">
                <a:solidFill>
                  <a:schemeClr val="accent2"/>
                </a:solidFill>
                <a:effectLst/>
              </a:rPr>
              <a:t>frequency domain-: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the processing techniques are based on modifying the fourier transform of an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98603-0604-4555-B9D5-E89C347191B2}"/>
              </a:ext>
            </a:extLst>
          </p:cNvPr>
          <p:cNvSpPr txBox="1"/>
          <p:nvPr/>
        </p:nvSpPr>
        <p:spPr>
          <a:xfrm>
            <a:off x="3305906" y="927979"/>
            <a:ext cx="4070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accent2"/>
                </a:solidFill>
              </a:rPr>
              <a:t>                </a:t>
            </a:r>
            <a:r>
              <a:rPr lang="en-IN" sz="2400" b="1" dirty="0">
                <a:solidFill>
                  <a:schemeClr val="accent2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1884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926AA6-241D-48BF-8C40-091F5A07C827}"/>
              </a:ext>
            </a:extLst>
          </p:cNvPr>
          <p:cNvSpPr txBox="1"/>
          <p:nvPr/>
        </p:nvSpPr>
        <p:spPr>
          <a:xfrm>
            <a:off x="400646" y="391804"/>
            <a:ext cx="4100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Spatial domain processes:</a:t>
            </a:r>
          </a:p>
          <a:p>
            <a:r>
              <a:rPr lang="en-IN" dirty="0"/>
              <a:t>                g(x ,y) =T[f(x , y)]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635F62-897B-44B0-9446-81E5B483C4A8}"/>
              </a:ext>
            </a:extLst>
          </p:cNvPr>
          <p:cNvCxnSpPr/>
          <p:nvPr/>
        </p:nvCxnSpPr>
        <p:spPr>
          <a:xfrm flipH="1">
            <a:off x="1461493" y="992213"/>
            <a:ext cx="469127" cy="4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80FB98-4B34-4999-B0F7-913D18EAB2B1}"/>
              </a:ext>
            </a:extLst>
          </p:cNvPr>
          <p:cNvSpPr txBox="1"/>
          <p:nvPr/>
        </p:nvSpPr>
        <p:spPr>
          <a:xfrm>
            <a:off x="310101" y="1700115"/>
            <a:ext cx="295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</a:rPr>
              <a:t>Processed(output)image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CD02AC-9796-4649-86A2-68755982AF44}"/>
              </a:ext>
            </a:extLst>
          </p:cNvPr>
          <p:cNvCxnSpPr/>
          <p:nvPr/>
        </p:nvCxnSpPr>
        <p:spPr>
          <a:xfrm>
            <a:off x="2451401" y="1033857"/>
            <a:ext cx="1184745" cy="405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C6E0DD-BBCC-4C00-9E94-CA2A87DCD5AF}"/>
              </a:ext>
            </a:extLst>
          </p:cNvPr>
          <p:cNvSpPr txBox="1"/>
          <p:nvPr/>
        </p:nvSpPr>
        <p:spPr>
          <a:xfrm>
            <a:off x="3583174" y="1619620"/>
            <a:ext cx="45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</a:rPr>
              <a:t>Operator T defined on some neighborhood of f(x, y)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D3F80-D843-427A-A994-C438AFA04FEB}"/>
              </a:ext>
            </a:extLst>
          </p:cNvPr>
          <p:cNvCxnSpPr/>
          <p:nvPr/>
        </p:nvCxnSpPr>
        <p:spPr>
          <a:xfrm>
            <a:off x="3140460" y="1077807"/>
            <a:ext cx="1216550" cy="135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94FC90-7A05-4B91-9665-00CF50AE2794}"/>
              </a:ext>
            </a:extLst>
          </p:cNvPr>
          <p:cNvSpPr txBox="1"/>
          <p:nvPr/>
        </p:nvSpPr>
        <p:spPr>
          <a:xfrm>
            <a:off x="4392052" y="108135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81D4B9-DAC4-4A82-80DE-0AC878C822F5}"/>
              </a:ext>
            </a:extLst>
          </p:cNvPr>
          <p:cNvSpPr/>
          <p:nvPr/>
        </p:nvSpPr>
        <p:spPr>
          <a:xfrm>
            <a:off x="4250460" y="257243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g(x ,y)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D7D37D-F0AF-4BBA-824B-A4CE0D1C2007}"/>
              </a:ext>
            </a:extLst>
          </p:cNvPr>
          <p:cNvSpPr/>
          <p:nvPr/>
        </p:nvSpPr>
        <p:spPr>
          <a:xfrm>
            <a:off x="7208969" y="255986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f(x ,y)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AB7B4-1329-4D3E-BAFB-FD20FFE6F884}"/>
              </a:ext>
            </a:extLst>
          </p:cNvPr>
          <p:cNvCxnSpPr/>
          <p:nvPr/>
        </p:nvCxnSpPr>
        <p:spPr>
          <a:xfrm flipH="1">
            <a:off x="5721259" y="3053532"/>
            <a:ext cx="96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6AD6970-7CF2-4E7B-AED8-333F87A8A41E}"/>
              </a:ext>
            </a:extLst>
          </p:cNvPr>
          <p:cNvSpPr txBox="1"/>
          <p:nvPr/>
        </p:nvSpPr>
        <p:spPr>
          <a:xfrm>
            <a:off x="5594901" y="250727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Apply 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FC109C-7528-436C-99EE-323047247673}"/>
              </a:ext>
            </a:extLst>
          </p:cNvPr>
          <p:cNvSpPr txBox="1"/>
          <p:nvPr/>
        </p:nvSpPr>
        <p:spPr>
          <a:xfrm>
            <a:off x="2694729" y="3817596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</a:rPr>
              <a:t>Image after processing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9C0826-F60A-4F0D-A104-29ED3BF8B81C}"/>
              </a:ext>
            </a:extLst>
          </p:cNvPr>
          <p:cNvSpPr txBox="1"/>
          <p:nvPr/>
        </p:nvSpPr>
        <p:spPr>
          <a:xfrm>
            <a:off x="6683367" y="3839166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 </a:t>
            </a:r>
            <a:r>
              <a:rPr lang="en-IN" dirty="0">
                <a:solidFill>
                  <a:schemeClr val="accent2"/>
                </a:solidFill>
              </a:rPr>
              <a:t>Original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78DC8C-18EE-49D7-AE40-F8C5359576AD}"/>
              </a:ext>
            </a:extLst>
          </p:cNvPr>
          <p:cNvSpPr txBox="1"/>
          <p:nvPr/>
        </p:nvSpPr>
        <p:spPr>
          <a:xfrm>
            <a:off x="622601" y="4644173"/>
            <a:ext cx="1049501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The spatial domain processes can be denoted by the expression</a:t>
            </a: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g(x, y) = T[ f(x, y)]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662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EB4750-F23B-402A-AA4C-C3A6514F9486}"/>
              </a:ext>
            </a:extLst>
          </p:cNvPr>
          <p:cNvSpPr txBox="1"/>
          <p:nvPr/>
        </p:nvSpPr>
        <p:spPr>
          <a:xfrm>
            <a:off x="564542" y="540689"/>
            <a:ext cx="702482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400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Image Transformations – Basics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i="0" u="none" strike="noStrike" dirty="0">
                <a:solidFill>
                  <a:srgbClr val="000000"/>
                </a:solidFill>
                <a:effectLst/>
              </a:rPr>
              <a:t>The operator can apply to a single image or to a set of images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i="0" u="none" strike="noStrike" dirty="0">
                <a:solidFill>
                  <a:srgbClr val="000000"/>
                </a:solidFill>
                <a:effectLst/>
              </a:rPr>
              <a:t>The point (x, y) shown in a arbitrary point in the image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 the region containing the point is a neighborhood of (x y)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Typically the neighborhood is rectangular , centered on (x , y)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i="0" u="none" strike="noStrike" dirty="0">
                <a:solidFill>
                  <a:srgbClr val="000000"/>
                </a:solidFill>
                <a:effectLst/>
              </a:rPr>
              <a:t>And is  much </a:t>
            </a:r>
            <a:r>
              <a:rPr lang="en-IN" dirty="0">
                <a:solidFill>
                  <a:srgbClr val="000000"/>
                </a:solidFill>
              </a:rPr>
              <a:t>smaller than the image</a:t>
            </a:r>
            <a:endParaRPr lang="en-IN" i="0" u="none" strike="noStrike" dirty="0">
              <a:solidFill>
                <a:srgbClr val="0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Spatial filtering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Generally involves operations over the entire image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Operations take place involving pixels within a neighborhood of a point of interest(x , y)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Also involves a predefined operation called spatial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Spatial filter is also commonly referred to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</a:rPr>
              <a:t>Spatial mask , kernel , template , window.</a:t>
            </a:r>
            <a:endParaRPr lang="en-IN" sz="2400" dirty="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IN" sz="2400" b="0" dirty="0"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7C5CB-2A7A-4E11-B5F1-107B0D69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366" y="519970"/>
            <a:ext cx="4102873" cy="250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9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958D6B-6AA1-4FDC-80D2-1A4A76599268}"/>
              </a:ext>
            </a:extLst>
          </p:cNvPr>
          <p:cNvSpPr txBox="1"/>
          <p:nvPr/>
        </p:nvSpPr>
        <p:spPr>
          <a:xfrm>
            <a:off x="691227" y="612480"/>
            <a:ext cx="10528844" cy="4744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Point processing</a:t>
            </a:r>
          </a:p>
          <a:p>
            <a:endParaRPr lang="en-IN" dirty="0"/>
          </a:p>
          <a:p>
            <a:r>
              <a:rPr lang="en-IN" dirty="0"/>
              <a:t>The smallest neighborhood of a pixel is 1*1 in size </a:t>
            </a:r>
          </a:p>
          <a:p>
            <a:endParaRPr lang="en-IN" dirty="0"/>
          </a:p>
          <a:p>
            <a:r>
              <a:rPr lang="en-IN" dirty="0"/>
              <a:t>Here , g depends only on the value of f at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a single point (x, y)</a:t>
            </a:r>
            <a:endParaRPr lang="en-IN" dirty="0"/>
          </a:p>
          <a:p>
            <a:r>
              <a:rPr lang="en-IN" dirty="0"/>
              <a:t>T becomes an intensity transformation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also called gray-level or mapping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</a:t>
            </a:r>
            <a:r>
              <a:rPr lang="en-IN" dirty="0"/>
              <a:t> function of the form</a:t>
            </a:r>
          </a:p>
          <a:p>
            <a:r>
              <a:rPr lang="en-IN" dirty="0"/>
              <a:t> g(x, y)=T[f(x, y)]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</a:t>
            </a:r>
          </a:p>
          <a:p>
            <a:r>
              <a:rPr lang="en-IN" dirty="0">
                <a:solidFill>
                  <a:schemeClr val="accent2"/>
                </a:solidFill>
              </a:rPr>
              <a:t>       s             r</a:t>
            </a:r>
          </a:p>
          <a:p>
            <a:endParaRPr lang="en-IN" dirty="0">
              <a:solidFill>
                <a:schemeClr val="accent2"/>
              </a:solidFill>
            </a:endParaRPr>
          </a:p>
          <a:p>
            <a:r>
              <a:rPr lang="en-IN" dirty="0">
                <a:solidFill>
                  <a:schemeClr val="accent2"/>
                </a:solidFill>
              </a:rPr>
              <a:t>  s=T(r)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where, </a:t>
            </a:r>
            <a:r>
              <a:rPr lang="en-US" sz="1800" b="0" i="1" u="none" strike="noStrike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and </a:t>
            </a:r>
            <a:r>
              <a:rPr lang="en-US" sz="1800" b="0" i="1" u="none" strike="noStrike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are variables denoting the intensity of </a:t>
            </a:r>
            <a:r>
              <a:rPr lang="en-US" sz="1800" b="0" i="1" u="none" strike="noStrike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and </a:t>
            </a:r>
            <a:r>
              <a:rPr lang="en-US" sz="1800" b="0" i="1" u="none" strike="noStrike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at any point (x, y)  respectively. </a:t>
            </a:r>
            <a:endParaRPr lang="en-US" b="0" dirty="0">
              <a:effectLst/>
              <a:latin typeface="Century Gothic" panose="020B0502020202020204" pitchFamily="34" charset="0"/>
            </a:endParaRPr>
          </a:p>
          <a:p>
            <a:br>
              <a:rPr lang="en-US" dirty="0">
                <a:latin typeface="Century Gothic" panose="020B0502020202020204" pitchFamily="34" charset="0"/>
              </a:rPr>
            </a:br>
            <a:endParaRPr lang="en-IN" dirty="0">
              <a:latin typeface="Century Gothic" panose="020B0502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F4A9B8-0B4D-4C05-84E0-14511487B515}"/>
              </a:ext>
            </a:extLst>
          </p:cNvPr>
          <p:cNvCxnSpPr/>
          <p:nvPr/>
        </p:nvCxnSpPr>
        <p:spPr>
          <a:xfrm>
            <a:off x="1521069" y="3235569"/>
            <a:ext cx="0" cy="50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5851BD-05C7-4D00-AF61-E63604AA11CE}"/>
              </a:ext>
            </a:extLst>
          </p:cNvPr>
          <p:cNvCxnSpPr/>
          <p:nvPr/>
        </p:nvCxnSpPr>
        <p:spPr>
          <a:xfrm>
            <a:off x="2391508" y="3235569"/>
            <a:ext cx="0" cy="41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81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C590C3-A387-4ADD-AF23-15E7D699EDC9}"/>
              </a:ext>
            </a:extLst>
          </p:cNvPr>
          <p:cNvSpPr txBox="1"/>
          <p:nvPr/>
        </p:nvSpPr>
        <p:spPr>
          <a:xfrm>
            <a:off x="1474909" y="839596"/>
            <a:ext cx="80119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Intensity Transformation-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Contrast stretching function,</a:t>
            </a:r>
            <a:r>
              <a:rPr lang="en-IN" sz="2400" b="0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 Thresholding function</a:t>
            </a:r>
            <a:br>
              <a:rPr lang="en-US" dirty="0"/>
            </a:b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6DA00C-19F5-44BC-83DB-9EA4AFDD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2751990"/>
            <a:ext cx="4232397" cy="299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99AF54-E5C1-4612-8973-84ADD815A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79" y="2661375"/>
            <a:ext cx="4124325" cy="299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95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4D3040-3A5A-43AC-85F6-A6E5FAE8EFC4}"/>
              </a:ext>
            </a:extLst>
          </p:cNvPr>
          <p:cNvSpPr txBox="1"/>
          <p:nvPr/>
        </p:nvSpPr>
        <p:spPr>
          <a:xfrm>
            <a:off x="833804" y="1956137"/>
            <a:ext cx="10524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T is a transformation that maps a pixel value r into a pixel value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since we are concerned with digital data, the transformation can generally be implemented with a simple lookup table</a:t>
            </a:r>
          </a:p>
          <a:p>
            <a:endParaRPr lang="en-IN" dirty="0"/>
          </a:p>
          <a:p>
            <a:r>
              <a:rPr lang="en-IN" dirty="0"/>
              <a:t>Three basic types of transformations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accent2"/>
                </a:solidFill>
              </a:rPr>
              <a:t> Liner(negative and identity transformations)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accent2"/>
                </a:solidFill>
              </a:rPr>
              <a:t> Logarithmic(log and inverse-log transformations)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accent2"/>
                </a:solidFill>
              </a:rPr>
              <a:t> Power-law(nth power and nth root transformations)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BA7C8-290F-403A-B55C-90D9FD9E0962}"/>
              </a:ext>
            </a:extLst>
          </p:cNvPr>
          <p:cNvSpPr txBox="1"/>
          <p:nvPr/>
        </p:nvSpPr>
        <p:spPr>
          <a:xfrm>
            <a:off x="492369" y="659424"/>
            <a:ext cx="6830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Some Basic intensity transformation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07653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C11533-9254-4663-B34F-DD6580A34050}"/>
              </a:ext>
            </a:extLst>
          </p:cNvPr>
          <p:cNvSpPr txBox="1"/>
          <p:nvPr/>
        </p:nvSpPr>
        <p:spPr>
          <a:xfrm>
            <a:off x="789109" y="1789166"/>
            <a:ext cx="6097464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Image identity: </a:t>
            </a:r>
            <a:r>
              <a:rPr lang="en-US" dirty="0">
                <a:solidFill>
                  <a:srgbClr val="000000"/>
                </a:solidFill>
              </a:rPr>
              <a:t>output image same as input image</a:t>
            </a:r>
          </a:p>
          <a:p>
            <a:pPr marL="285750" indent="-285750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example-: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478E98-4556-4C95-B49E-B0598227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31" y="1103790"/>
            <a:ext cx="3894260" cy="351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0A934-725C-4EF4-8F02-238162A20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9" t="31795" r="50673" b="27308"/>
          <a:stretch/>
        </p:blipFill>
        <p:spPr>
          <a:xfrm>
            <a:off x="2645849" y="3348117"/>
            <a:ext cx="2905981" cy="2454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E33169-DE49-4F68-A4FB-BAEA81CD088E}"/>
              </a:ext>
            </a:extLst>
          </p:cNvPr>
          <p:cNvSpPr txBox="1"/>
          <p:nvPr/>
        </p:nvSpPr>
        <p:spPr>
          <a:xfrm>
            <a:off x="1089172" y="593730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Liner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496759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{6621D2BE-505C-4344-A09D-CCCBE8BD9F4B}tf78438558_win32</Template>
  <TotalTime>0</TotalTime>
  <Words>1075</Words>
  <Application>Microsoft Office PowerPoint</Application>
  <PresentationFormat>Widescreen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Garamond</vt:lpstr>
      <vt:lpstr>SavonVTI</vt:lpstr>
      <vt:lpstr>Basic Intensity transformations 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Intensity transformations</dc:title>
  <dc:creator>om kar</dc:creator>
  <cp:lastModifiedBy>om kar</cp:lastModifiedBy>
  <cp:revision>70</cp:revision>
  <dcterms:created xsi:type="dcterms:W3CDTF">2021-02-17T06:44:03Z</dcterms:created>
  <dcterms:modified xsi:type="dcterms:W3CDTF">2021-02-27T05:03:09Z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